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731484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869280" y="3538800"/>
            <a:ext cx="731484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7617600" y="8640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7617600" y="35388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869280" y="35388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731484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869280" y="864000"/>
            <a:ext cx="731484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41" name="Рисунок 40"/>
          <p:cNvPicPr/>
          <p:nvPr/>
        </p:nvPicPr>
        <p:blipFill>
          <a:blip r:embed="rId2"/>
          <a:stretch>
            <a:fillRect/>
          </a:stretch>
        </p:blipFill>
        <p:spPr>
          <a:xfrm>
            <a:off x="4317840" y="863640"/>
            <a:ext cx="6417360" cy="5120280"/>
          </a:xfrm>
          <a:prstGeom prst="rect">
            <a:avLst/>
          </a:prstGeom>
          <a:ln>
            <a:noFill/>
          </a:ln>
        </p:spPr>
      </p:pic>
      <p:pic>
        <p:nvPicPr>
          <p:cNvPr id="42" name="Рисунок 41"/>
          <p:cNvPicPr/>
          <p:nvPr/>
        </p:nvPicPr>
        <p:blipFill>
          <a:blip r:embed="rId2"/>
          <a:stretch>
            <a:fillRect/>
          </a:stretch>
        </p:blipFill>
        <p:spPr>
          <a:xfrm>
            <a:off x="4317840" y="863640"/>
            <a:ext cx="6417360" cy="5120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3869280" y="864000"/>
            <a:ext cx="7314840" cy="5120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731484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356940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7617600" y="864000"/>
            <a:ext cx="356940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253080" y="4929840"/>
            <a:ext cx="2946960" cy="13716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3869280" y="35388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7617600" y="864000"/>
            <a:ext cx="356940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869280" y="864000"/>
            <a:ext cx="7314840" cy="5120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356940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7617600" y="8640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7617600" y="35388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7617600" y="8640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3869280" y="3538800"/>
            <a:ext cx="731484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731484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869280" y="3538800"/>
            <a:ext cx="731484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7617600" y="8640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7617600" y="35388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3869280" y="35388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731484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869280" y="864000"/>
            <a:ext cx="731484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82" name="Рисунок 81"/>
          <p:cNvPicPr/>
          <p:nvPr/>
        </p:nvPicPr>
        <p:blipFill>
          <a:blip r:embed="rId2"/>
          <a:stretch>
            <a:fillRect/>
          </a:stretch>
        </p:blipFill>
        <p:spPr>
          <a:xfrm>
            <a:off x="4317840" y="863640"/>
            <a:ext cx="6417360" cy="5120280"/>
          </a:xfrm>
          <a:prstGeom prst="rect">
            <a:avLst/>
          </a:prstGeom>
          <a:ln>
            <a:noFill/>
          </a:ln>
        </p:spPr>
      </p:pic>
      <p:pic>
        <p:nvPicPr>
          <p:cNvPr id="83" name="Рисунок 82"/>
          <p:cNvPicPr/>
          <p:nvPr/>
        </p:nvPicPr>
        <p:blipFill>
          <a:blip r:embed="rId2"/>
          <a:stretch>
            <a:fillRect/>
          </a:stretch>
        </p:blipFill>
        <p:spPr>
          <a:xfrm>
            <a:off x="4317840" y="863640"/>
            <a:ext cx="6417360" cy="5120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3869280" y="864000"/>
            <a:ext cx="7314840" cy="5120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731484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356940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7617600" y="864000"/>
            <a:ext cx="356940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731484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253080" y="4929840"/>
            <a:ext cx="2946960" cy="13716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3869280" y="35388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7617600" y="864000"/>
            <a:ext cx="356940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356940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7617600" y="8640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7617600" y="35388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7617600" y="8640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3869280" y="3538800"/>
            <a:ext cx="731484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731484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3869280" y="3538800"/>
            <a:ext cx="731484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7617600" y="8640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7617600" y="35388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3869280" y="35388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731484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3869280" y="864000"/>
            <a:ext cx="731484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23" name="Рисунок 122"/>
          <p:cNvPicPr/>
          <p:nvPr/>
        </p:nvPicPr>
        <p:blipFill>
          <a:blip r:embed="rId2"/>
          <a:stretch>
            <a:fillRect/>
          </a:stretch>
        </p:blipFill>
        <p:spPr>
          <a:xfrm>
            <a:off x="4317840" y="863640"/>
            <a:ext cx="6417360" cy="5120280"/>
          </a:xfrm>
          <a:prstGeom prst="rect">
            <a:avLst/>
          </a:prstGeom>
          <a:ln>
            <a:noFill/>
          </a:ln>
        </p:spPr>
      </p:pic>
      <p:pic>
        <p:nvPicPr>
          <p:cNvPr id="124" name="Рисунок 123"/>
          <p:cNvPicPr/>
          <p:nvPr/>
        </p:nvPicPr>
        <p:blipFill>
          <a:blip r:embed="rId2"/>
          <a:stretch>
            <a:fillRect/>
          </a:stretch>
        </p:blipFill>
        <p:spPr>
          <a:xfrm>
            <a:off x="4317840" y="863640"/>
            <a:ext cx="6417360" cy="5120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356940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7617600" y="864000"/>
            <a:ext cx="356940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253080" y="4929840"/>
            <a:ext cx="2946960" cy="13716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869280" y="35388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7617600" y="864000"/>
            <a:ext cx="356940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3569400" cy="5120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7617600" y="8640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7617600" y="35388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869280" y="8640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7617600" y="864000"/>
            <a:ext cx="356940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869280" y="3538800"/>
            <a:ext cx="7314840" cy="2442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758880"/>
            <a:ext cx="3443400" cy="5330520"/>
          </a:xfrm>
          <a:prstGeom prst="rect">
            <a:avLst/>
          </a:prstGeom>
          <a:solidFill>
            <a:srgbClr val="B2E3ED"/>
          </a:solidFill>
          <a:ln w="10800">
            <a:noFill/>
          </a:ln>
        </p:spPr>
      </p:sp>
      <p:sp>
        <p:nvSpPr>
          <p:cNvPr id="10" name="CustomShape 2"/>
          <p:cNvSpPr/>
          <p:nvPr/>
        </p:nvSpPr>
        <p:spPr>
          <a:xfrm>
            <a:off x="11815920" y="758880"/>
            <a:ext cx="383760" cy="5330520"/>
          </a:xfrm>
          <a:prstGeom prst="rect">
            <a:avLst/>
          </a:prstGeom>
          <a:solidFill>
            <a:srgbClr val="C8C8C8"/>
          </a:solidFill>
          <a:ln w="1080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0" y="762120"/>
            <a:ext cx="9141120" cy="5333760"/>
          </a:xfrm>
          <a:prstGeom prst="rect">
            <a:avLst/>
          </a:prstGeom>
          <a:solidFill>
            <a:srgbClr val="B2E3ED"/>
          </a:solidFill>
          <a:ln w="10800">
            <a:noFill/>
          </a:ln>
        </p:spPr>
      </p:sp>
      <p:sp>
        <p:nvSpPr>
          <p:cNvPr id="3" name="CustomShape 4"/>
          <p:cNvSpPr/>
          <p:nvPr/>
        </p:nvSpPr>
        <p:spPr>
          <a:xfrm>
            <a:off x="9270360" y="762120"/>
            <a:ext cx="2925000" cy="5333760"/>
          </a:xfrm>
          <a:prstGeom prst="rect">
            <a:avLst/>
          </a:prstGeom>
          <a:solidFill>
            <a:srgbClr val="C8C8C8"/>
          </a:solidFill>
          <a:ln w="10800">
            <a:noFill/>
          </a:ln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1069920" y="1298520"/>
            <a:ext cx="7314840" cy="325476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5900">
                <a:solidFill>
                  <a:srgbClr val="FFFFFF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26244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100">
                <a:solidFill>
                  <a:srgbClr val="808080"/>
                </a:solidFill>
                <a:latin typeface="Calibri"/>
              </a:rPr>
              <a:t>25.5.20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3869280" y="6356520"/>
            <a:ext cx="59112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10634040" y="6356520"/>
            <a:ext cx="15307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81E303-3CA4-44CA-ABF8-CFE94742E26C}" type="slidenum">
              <a:rPr lang="ru-RU" sz="1200" b="1">
                <a:solidFill>
                  <a:srgbClr val="B2E3ED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758880"/>
            <a:ext cx="3443400" cy="5330520"/>
          </a:xfrm>
          <a:prstGeom prst="rect">
            <a:avLst/>
          </a:prstGeom>
          <a:solidFill>
            <a:srgbClr val="B2E3ED"/>
          </a:solidFill>
          <a:ln w="10800">
            <a:noFill/>
          </a:ln>
        </p:spPr>
      </p:sp>
      <p:sp>
        <p:nvSpPr>
          <p:cNvPr id="44" name="CustomShape 2"/>
          <p:cNvSpPr/>
          <p:nvPr/>
        </p:nvSpPr>
        <p:spPr>
          <a:xfrm>
            <a:off x="11815920" y="758880"/>
            <a:ext cx="383760" cy="5330520"/>
          </a:xfrm>
          <a:prstGeom prst="rect">
            <a:avLst/>
          </a:prstGeom>
          <a:solidFill>
            <a:srgbClr val="C8C8C8"/>
          </a:solidFill>
          <a:ln w="10800">
            <a:noFill/>
          </a:ln>
        </p:spPr>
      </p:sp>
      <p:sp>
        <p:nvSpPr>
          <p:cNvPr id="45" name="PlaceHolder 3"/>
          <p:cNvSpPr>
            <a:spLocks noGrp="1"/>
          </p:cNvSpPr>
          <p:nvPr>
            <p:ph type="title"/>
          </p:nvPr>
        </p:nvSpPr>
        <p:spPr>
          <a:xfrm>
            <a:off x="253080" y="1123920"/>
            <a:ext cx="2946960" cy="46008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>
                <a:solidFill>
                  <a:srgbClr val="FFFFFF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3869280" y="864000"/>
            <a:ext cx="7314840" cy="5120280"/>
          </a:xfrm>
          <a:prstGeom prst="rect">
            <a:avLst/>
          </a:prstGeom>
        </p:spPr>
        <p:txBody>
          <a:bodyPr anchor="ctr"/>
          <a:lstStyle/>
          <a:p>
            <a:pPr>
              <a:buSzPct val="25000"/>
              <a:buFont typeface="StarSymbol"/>
              <a:buChar char=""/>
            </a:pPr>
            <a:r>
              <a:rPr lang="en-US" sz="2000">
                <a:solidFill>
                  <a:srgbClr val="595959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000">
                <a:solidFill>
                  <a:srgbClr val="595959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000">
                <a:solidFill>
                  <a:srgbClr val="595959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000">
                <a:solidFill>
                  <a:srgbClr val="595959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000">
                <a:solidFill>
                  <a:srgbClr val="595959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000">
                <a:solidFill>
                  <a:srgbClr val="595959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Wingdings 2" charset="2"/>
              <a:buChar char=""/>
            </a:pPr>
            <a:r>
              <a:rPr lang="en-US" sz="2000">
                <a:solidFill>
                  <a:srgbClr val="595959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Wingdings 2" charset="2"/>
              <a:buChar char=""/>
            </a:pPr>
            <a:r>
              <a:rPr lang="en-US">
                <a:solidFill>
                  <a:srgbClr val="595959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en-US" sz="1600">
                <a:solidFill>
                  <a:srgbClr val="595959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Wingdings 2" charset="2"/>
              <a:buChar char=""/>
            </a:pPr>
            <a:r>
              <a:rPr lang="en-US" sz="1400">
                <a:solidFill>
                  <a:srgbClr val="595959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Wingdings 2" charset="2"/>
              <a:buChar char=""/>
            </a:pPr>
            <a:r>
              <a:rPr lang="en-US" sz="1400">
                <a:solidFill>
                  <a:srgbClr val="595959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47" name="PlaceHolder 5"/>
          <p:cNvSpPr>
            <a:spLocks noGrp="1"/>
          </p:cNvSpPr>
          <p:nvPr>
            <p:ph type="dt"/>
          </p:nvPr>
        </p:nvSpPr>
        <p:spPr>
          <a:xfrm>
            <a:off x="26244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100">
                <a:solidFill>
                  <a:srgbClr val="808080"/>
                </a:solidFill>
                <a:latin typeface="Calibri"/>
              </a:rPr>
              <a:t>25.5.20</a:t>
            </a:r>
            <a:endParaRPr/>
          </a:p>
        </p:txBody>
      </p:sp>
      <p:sp>
        <p:nvSpPr>
          <p:cNvPr id="48" name="PlaceHolder 6"/>
          <p:cNvSpPr>
            <a:spLocks noGrp="1"/>
          </p:cNvSpPr>
          <p:nvPr>
            <p:ph type="ftr"/>
          </p:nvPr>
        </p:nvSpPr>
        <p:spPr>
          <a:xfrm>
            <a:off x="3869280" y="6356520"/>
            <a:ext cx="59112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9" name="PlaceHolder 7"/>
          <p:cNvSpPr>
            <a:spLocks noGrp="1"/>
          </p:cNvSpPr>
          <p:nvPr>
            <p:ph type="sldNum"/>
          </p:nvPr>
        </p:nvSpPr>
        <p:spPr>
          <a:xfrm>
            <a:off x="10634040" y="6356520"/>
            <a:ext cx="15307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4847CF2-1775-4C50-96DE-4056BE088F8A}" type="slidenum">
              <a:rPr lang="ru-RU" sz="1200" b="1">
                <a:solidFill>
                  <a:srgbClr val="B2E3ED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758880"/>
            <a:ext cx="3443400" cy="5330520"/>
          </a:xfrm>
          <a:prstGeom prst="rect">
            <a:avLst/>
          </a:prstGeom>
          <a:solidFill>
            <a:srgbClr val="B2E3ED"/>
          </a:solidFill>
          <a:ln w="10800">
            <a:noFill/>
          </a:ln>
        </p:spPr>
      </p:sp>
      <p:sp>
        <p:nvSpPr>
          <p:cNvPr id="85" name="CustomShape 2"/>
          <p:cNvSpPr/>
          <p:nvPr/>
        </p:nvSpPr>
        <p:spPr>
          <a:xfrm>
            <a:off x="11815920" y="758880"/>
            <a:ext cx="383760" cy="5330520"/>
          </a:xfrm>
          <a:prstGeom prst="rect">
            <a:avLst/>
          </a:prstGeom>
          <a:solidFill>
            <a:srgbClr val="C8C8C8"/>
          </a:solidFill>
          <a:ln w="10800">
            <a:noFill/>
          </a:ln>
        </p:spPr>
      </p:sp>
      <p:sp>
        <p:nvSpPr>
          <p:cNvPr id="86" name="PlaceHolder 3"/>
          <p:cNvSpPr>
            <a:spLocks noGrp="1"/>
          </p:cNvSpPr>
          <p:nvPr>
            <p:ph type="dt"/>
          </p:nvPr>
        </p:nvSpPr>
        <p:spPr>
          <a:xfrm>
            <a:off x="26244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100">
                <a:solidFill>
                  <a:srgbClr val="808080"/>
                </a:solidFill>
                <a:latin typeface="Calibri"/>
              </a:rPr>
              <a:t>25.5.20</a:t>
            </a:r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ftr"/>
          </p:nvPr>
        </p:nvSpPr>
        <p:spPr>
          <a:xfrm>
            <a:off x="3869280" y="6356520"/>
            <a:ext cx="59112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88" name="PlaceHolder 5"/>
          <p:cNvSpPr>
            <a:spLocks noGrp="1"/>
          </p:cNvSpPr>
          <p:nvPr>
            <p:ph type="sldNum"/>
          </p:nvPr>
        </p:nvSpPr>
        <p:spPr>
          <a:xfrm>
            <a:off x="10634040" y="6356520"/>
            <a:ext cx="15307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BEFFCB2-C280-4B7D-AC30-E80F5074134D}" type="slidenum">
              <a:rPr lang="ru-RU" sz="1200" b="1">
                <a:solidFill>
                  <a:srgbClr val="B2E3ED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89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Для правки текста заголовка щелкните мышью</a:t>
            </a:r>
            <a:endParaRPr/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krasclp@mail.ru" TargetMode="Externa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069920" y="1132200"/>
            <a:ext cx="7314840" cy="176292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6000">
                <a:solidFill>
                  <a:srgbClr val="000000"/>
                </a:solidFill>
                <a:latin typeface="Calibri"/>
              </a:rPr>
              <a:t>Красноярский центр лечебной педагогики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1100160" y="3061800"/>
            <a:ext cx="7314840" cy="2522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>
                <a:solidFill>
                  <a:srgbClr val="3F3F3F"/>
                </a:solidFill>
                <a:latin typeface="Calibri"/>
              </a:rPr>
              <a:t>Региональная общественная организация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7" name="CustomShape 3"/>
          <p:cNvSpPr/>
          <p:nvPr/>
        </p:nvSpPr>
        <p:spPr>
          <a:xfrm>
            <a:off x="2279880" y="4550400"/>
            <a:ext cx="3192480" cy="11876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>
                <a:solidFill>
                  <a:srgbClr val="000000"/>
                </a:solidFill>
                <a:latin typeface="Calibri"/>
              </a:rPr>
              <a:t>660112, г. Красноярск, ул. Воронова, 27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>
                <a:solidFill>
                  <a:srgbClr val="000000"/>
                </a:solidFill>
                <a:latin typeface="Calibri"/>
              </a:rPr>
              <a:t>Тел.: (391) 229 42 42</a:t>
            </a:r>
            <a:endParaRPr/>
          </a:p>
          <a:p>
            <a:pPr>
              <a:lnSpc>
                <a:spcPct val="100000"/>
              </a:lnSpc>
            </a:pPr>
            <a:r>
              <a:rPr lang="ru-RU" sz="2400" b="1">
                <a:solidFill>
                  <a:srgbClr val="000000"/>
                </a:solidFill>
                <a:latin typeface="Calibri"/>
              </a:rPr>
              <a:t>E-mail:krasclp@mail.ru</a:t>
            </a:r>
            <a:endParaRPr/>
          </a:p>
        </p:txBody>
      </p:sp>
      <p:pic>
        <p:nvPicPr>
          <p:cNvPr id="128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9322200" y="1298520"/>
            <a:ext cx="2869560" cy="5022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253080" y="1123920"/>
            <a:ext cx="2946960" cy="46008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>
                <a:solidFill>
                  <a:srgbClr val="3F3F3F"/>
                </a:solidFill>
                <a:latin typeface="Calibri"/>
              </a:rPr>
              <a:t>«Чем раньше начата помощь, тем лучше»
</a:t>
            </a:r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3602160" y="864000"/>
            <a:ext cx="8062920" cy="51202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400" dirty="0" err="1">
                <a:solidFill>
                  <a:srgbClr val="595959"/>
                </a:solidFill>
                <a:latin typeface="Calibri"/>
              </a:rPr>
              <a:t>Уважаемые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ru-RU" sz="2400" dirty="0" smtClean="0">
                <a:solidFill>
                  <a:srgbClr val="595959"/>
                </a:solidFill>
                <a:latin typeface="Calibri"/>
              </a:rPr>
              <a:t>коллеги</a:t>
            </a:r>
            <a:r>
              <a:rPr lang="en-US" sz="2400" dirty="0" smtClean="0">
                <a:solidFill>
                  <a:srgbClr val="595959"/>
                </a:solidFill>
                <a:latin typeface="Calibri"/>
              </a:rPr>
              <a:t>!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 err="1">
                <a:solidFill>
                  <a:srgbClr val="595959"/>
                </a:solidFill>
                <a:latin typeface="Calibri"/>
              </a:rPr>
              <a:t>Служба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ранней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помощи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«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Красноярского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центра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лечебной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педагогики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»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возобновляет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работу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в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дистанционном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режиме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!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Даже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если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ru-RU" sz="2400" dirty="0" smtClean="0">
                <a:solidFill>
                  <a:srgbClr val="595959"/>
                </a:solidFill>
                <a:latin typeface="Calibri"/>
              </a:rPr>
              <a:t>пациент</a:t>
            </a:r>
            <a:r>
              <a:rPr lang="en-US" sz="2400" dirty="0" smtClean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не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alibri"/>
              </a:rPr>
              <a:t>проживает</a:t>
            </a:r>
            <a:r>
              <a:rPr lang="en-US" sz="2400" dirty="0" smtClean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в г. </a:t>
            </a:r>
            <a:r>
              <a:rPr lang="en-US" sz="2400" dirty="0" err="1" smtClean="0">
                <a:solidFill>
                  <a:srgbClr val="595959"/>
                </a:solidFill>
                <a:latin typeface="Calibri"/>
              </a:rPr>
              <a:t>Красноярск</a:t>
            </a:r>
            <a:r>
              <a:rPr lang="ru-RU" sz="2400" dirty="0" smtClean="0">
                <a:solidFill>
                  <a:srgbClr val="595959"/>
                </a:solidFill>
                <a:latin typeface="Calibri"/>
              </a:rPr>
              <a:t>е</a:t>
            </a:r>
            <a:r>
              <a:rPr lang="en-US" sz="2400" dirty="0" smtClean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alibri"/>
              </a:rPr>
              <a:t>есть</a:t>
            </a:r>
            <a:r>
              <a:rPr lang="en-US" sz="2400" dirty="0" smtClean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возможность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получить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ru-RU" sz="2400" dirty="0" err="1" smtClean="0">
                <a:solidFill>
                  <a:srgbClr val="595959"/>
                </a:solidFill>
                <a:latin typeface="Calibri"/>
              </a:rPr>
              <a:t>психолгическую</a:t>
            </a:r>
            <a:r>
              <a:rPr lang="ru-RU" sz="2400" dirty="0" smtClean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alibri"/>
              </a:rPr>
              <a:t>поддержку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!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 err="1">
                <a:solidFill>
                  <a:srgbClr val="595959"/>
                </a:solidFill>
                <a:latin typeface="Calibri"/>
              </a:rPr>
              <a:t>Специалисты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Службы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ранней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помощи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окажут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консультативную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помощь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для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семей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с </a:t>
            </a:r>
            <a:r>
              <a:rPr lang="en-US" sz="2400" dirty="0" err="1" smtClean="0">
                <a:solidFill>
                  <a:srgbClr val="595959"/>
                </a:solidFill>
                <a:latin typeface="Calibri"/>
              </a:rPr>
              <a:t>детьми</a:t>
            </a:r>
            <a:r>
              <a:rPr lang="ru-RU" sz="2400" dirty="0" smtClean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b="1" u="sng" dirty="0" err="1" smtClean="0">
                <a:solidFill>
                  <a:srgbClr val="595959"/>
                </a:solidFill>
                <a:latin typeface="Calibri"/>
              </a:rPr>
              <a:t>от</a:t>
            </a:r>
            <a:r>
              <a:rPr lang="en-US" sz="2400" b="1" u="sng" dirty="0" smtClean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b="1" u="sng" dirty="0" err="1">
                <a:solidFill>
                  <a:srgbClr val="595959"/>
                </a:solidFill>
                <a:latin typeface="Calibri"/>
              </a:rPr>
              <a:t>рождения</a:t>
            </a:r>
            <a:r>
              <a:rPr lang="en-US" sz="2400" b="1" u="sng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b="1" u="sng" dirty="0" err="1">
                <a:solidFill>
                  <a:srgbClr val="595959"/>
                </a:solidFill>
                <a:latin typeface="Calibri"/>
              </a:rPr>
              <a:t>до</a:t>
            </a:r>
            <a:r>
              <a:rPr lang="en-US" sz="2400" b="1" u="sng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b="1" u="sng" dirty="0" err="1">
                <a:solidFill>
                  <a:srgbClr val="595959"/>
                </a:solidFill>
                <a:latin typeface="Calibri"/>
              </a:rPr>
              <a:t>года</a:t>
            </a:r>
            <a:r>
              <a:rPr lang="en-US" sz="2400" b="1" dirty="0">
                <a:solidFill>
                  <a:srgbClr val="595959"/>
                </a:solidFill>
                <a:latin typeface="Calibri"/>
              </a:rPr>
              <a:t>,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используя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alibri"/>
              </a:rPr>
              <a:t>платформу</a:t>
            </a:r>
            <a:r>
              <a:rPr lang="ru-RU" sz="2400" dirty="0" smtClean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Calibri"/>
              </a:rPr>
              <a:t>Skype/Zoom/</a:t>
            </a:r>
            <a:r>
              <a:rPr lang="en-US" sz="2400" dirty="0" err="1" smtClean="0">
                <a:solidFill>
                  <a:srgbClr val="595959"/>
                </a:solidFill>
                <a:latin typeface="Calibri"/>
              </a:rPr>
              <a:t>Whatsapp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dirty="0" err="1">
                <a:solidFill>
                  <a:srgbClr val="595959"/>
                </a:solidFill>
                <a:latin typeface="Calibri"/>
              </a:rPr>
              <a:t>Запись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на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консультации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по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электронной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почте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FF0000"/>
                </a:solidFill>
                <a:latin typeface="Calibri"/>
              </a:rPr>
              <a:t>krasclp@mail.ru</a:t>
            </a:r>
            <a:endParaRPr sz="2800" dirty="0">
              <a:solidFill>
                <a:srgbClr val="FF0000"/>
              </a:solidFill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3528000" y="3942720"/>
            <a:ext cx="6220440" cy="1097280"/>
          </a:xfrm>
          <a:prstGeom prst="rect">
            <a:avLst/>
          </a:prstGeom>
          <a:noFill/>
          <a:ln w="9360">
            <a:solidFill>
              <a:srgbClr val="00B0F0"/>
            </a:solidFill>
            <a:round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1288440" y="540360"/>
            <a:ext cx="9961200" cy="5887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"/>
            </a:pPr>
            <a:r>
              <a:rPr lang="ru-RU" sz="2300" dirty="0" smtClean="0">
                <a:solidFill>
                  <a:srgbClr val="595959"/>
                </a:solidFill>
                <a:latin typeface="Calibri"/>
              </a:rPr>
              <a:t>В службе </a:t>
            </a:r>
            <a:r>
              <a:rPr lang="ru-RU" sz="2300" dirty="0">
                <a:solidFill>
                  <a:srgbClr val="595959"/>
                </a:solidFill>
                <a:latin typeface="Calibri"/>
              </a:rPr>
              <a:t>ранней помощи для семей с детьми первого </a:t>
            </a:r>
            <a:r>
              <a:rPr lang="ru-RU" sz="2300" dirty="0" smtClean="0">
                <a:solidFill>
                  <a:srgbClr val="595959"/>
                </a:solidFill>
                <a:latin typeface="Calibri"/>
              </a:rPr>
              <a:t>года проводятся Первичные приемы </a:t>
            </a:r>
            <a:r>
              <a:rPr lang="ru-RU" sz="2300" dirty="0">
                <a:solidFill>
                  <a:srgbClr val="595959"/>
                </a:solidFill>
                <a:latin typeface="Calibri"/>
              </a:rPr>
              <a:t>(ПП) в дистанционном режиме.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"/>
            </a:pPr>
            <a:r>
              <a:rPr lang="ru-RU" sz="2300" dirty="0">
                <a:solidFill>
                  <a:srgbClr val="595959"/>
                </a:solidFill>
                <a:latin typeface="Calibri"/>
              </a:rPr>
              <a:t>Если </a:t>
            </a:r>
            <a:r>
              <a:rPr lang="ru-RU" sz="2300" dirty="0" smtClean="0">
                <a:solidFill>
                  <a:srgbClr val="595959"/>
                </a:solidFill>
                <a:latin typeface="Calibri"/>
              </a:rPr>
              <a:t> </a:t>
            </a:r>
            <a:r>
              <a:rPr lang="ru-RU" sz="2300" dirty="0">
                <a:solidFill>
                  <a:srgbClr val="595959"/>
                </a:solidFill>
                <a:latin typeface="Calibri"/>
              </a:rPr>
              <a:t>есть вопросы или тревоги по развитию и </a:t>
            </a:r>
            <a:r>
              <a:rPr lang="ru-RU" sz="2300" dirty="0" smtClean="0">
                <a:solidFill>
                  <a:srgbClr val="595959"/>
                </a:solidFill>
                <a:latin typeface="Calibri"/>
              </a:rPr>
              <a:t>воспитанию вашего </a:t>
            </a:r>
            <a:r>
              <a:rPr lang="ru-RU" sz="2300" dirty="0">
                <a:solidFill>
                  <a:srgbClr val="595959"/>
                </a:solidFill>
                <a:latin typeface="Calibri"/>
              </a:rPr>
              <a:t>малыша, вы можете записаться на первичный прием.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"/>
            </a:pPr>
            <a:r>
              <a:rPr lang="ru-RU" sz="2300" dirty="0">
                <a:solidFill>
                  <a:srgbClr val="595959"/>
                </a:solidFill>
                <a:latin typeface="Calibri"/>
              </a:rPr>
              <a:t>Два специалиста проведут первичный прием, расскажут </a:t>
            </a:r>
            <a:r>
              <a:rPr lang="ru-RU" sz="2300" dirty="0" smtClean="0">
                <a:solidFill>
                  <a:srgbClr val="595959"/>
                </a:solidFill>
                <a:latin typeface="Calibri"/>
              </a:rPr>
              <a:t>о дальнейших возможных путях </a:t>
            </a:r>
            <a:r>
              <a:rPr lang="ru-RU" sz="2300" dirty="0">
                <a:solidFill>
                  <a:srgbClr val="595959"/>
                </a:solidFill>
                <a:latin typeface="Calibri"/>
              </a:rPr>
              <a:t>помощи </a:t>
            </a:r>
            <a:r>
              <a:rPr lang="ru-RU" sz="2300" dirty="0" smtClean="0">
                <a:solidFill>
                  <a:srgbClr val="595959"/>
                </a:solidFill>
                <a:latin typeface="Calibri"/>
              </a:rPr>
              <a:t>и взаимодействия </a:t>
            </a:r>
            <a:r>
              <a:rPr lang="ru-RU" sz="2300" dirty="0">
                <a:solidFill>
                  <a:srgbClr val="595959"/>
                </a:solidFill>
                <a:latin typeface="Calibri"/>
              </a:rPr>
              <a:t>в службе ранней помощи, используя </a:t>
            </a:r>
            <a:r>
              <a:rPr lang="ru-RU" sz="2300" dirty="0" smtClean="0">
                <a:solidFill>
                  <a:srgbClr val="595959"/>
                </a:solidFill>
                <a:latin typeface="Calibri"/>
              </a:rPr>
              <a:t>платформу </a:t>
            </a:r>
            <a:r>
              <a:rPr lang="ru-RU" sz="2300" b="1" dirty="0" err="1" smtClean="0">
                <a:solidFill>
                  <a:srgbClr val="FF0000"/>
                </a:solidFill>
                <a:latin typeface="Calibri"/>
              </a:rPr>
              <a:t>Skype</a:t>
            </a:r>
            <a:r>
              <a:rPr lang="ru-RU" sz="2300" b="1" dirty="0" smtClean="0">
                <a:solidFill>
                  <a:srgbClr val="FF0000"/>
                </a:solidFill>
                <a:latin typeface="Calibri"/>
              </a:rPr>
              <a:t>/</a:t>
            </a:r>
            <a:r>
              <a:rPr lang="ru-RU" sz="2300" b="1" dirty="0" err="1" smtClean="0">
                <a:solidFill>
                  <a:srgbClr val="FF0000"/>
                </a:solidFill>
                <a:latin typeface="Calibri"/>
              </a:rPr>
              <a:t>Zoom</a:t>
            </a:r>
            <a:r>
              <a:rPr lang="ru-RU" sz="2300" b="1" dirty="0" smtClean="0">
                <a:solidFill>
                  <a:srgbClr val="FF0000"/>
                </a:solidFill>
                <a:latin typeface="Calibri"/>
              </a:rPr>
              <a:t>/</a:t>
            </a:r>
            <a:r>
              <a:rPr lang="ru-RU" sz="2300" b="1" dirty="0" err="1" smtClean="0">
                <a:solidFill>
                  <a:srgbClr val="FF0000"/>
                </a:solidFill>
                <a:latin typeface="Calibri"/>
              </a:rPr>
              <a:t>Whatsapp</a:t>
            </a:r>
            <a:r>
              <a:rPr lang="ru-RU" sz="2300" b="1" dirty="0">
                <a:solidFill>
                  <a:srgbClr val="FF0000"/>
                </a:solidFill>
                <a:latin typeface="Calibri"/>
              </a:rPr>
              <a:t>.</a:t>
            </a:r>
            <a:endParaRPr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ru-RU" sz="2300" b="1" dirty="0">
                <a:solidFill>
                  <a:srgbClr val="595959"/>
                </a:solidFill>
                <a:latin typeface="Calibri"/>
              </a:rPr>
              <a:t>Все консультации проводятся бесплатно.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300" b="1" dirty="0">
                <a:solidFill>
                  <a:srgbClr val="595959"/>
                </a:solidFill>
                <a:latin typeface="Calibri"/>
              </a:rPr>
              <a:t>Запись на консультации по электронной </a:t>
            </a:r>
            <a:r>
              <a:rPr lang="ru-RU" sz="2300" b="1" dirty="0" smtClean="0">
                <a:solidFill>
                  <a:srgbClr val="595959"/>
                </a:solidFill>
                <a:latin typeface="Calibri"/>
              </a:rPr>
              <a:t>почте</a:t>
            </a:r>
            <a:r>
              <a:rPr lang="en-US" sz="2300" b="1" dirty="0" smtClean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  <a:hlinkClick r:id="rId2"/>
              </a:rPr>
              <a:t>krasclp@mail.ru</a:t>
            </a:r>
            <a:endParaRPr lang="en-US" sz="2800" b="1" dirty="0" smtClean="0">
              <a:solidFill>
                <a:srgbClr val="FF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ru-RU" sz="2300" b="1" dirty="0" smtClean="0">
                <a:solidFill>
                  <a:srgbClr val="595959"/>
                </a:solidFill>
                <a:latin typeface="Calibri"/>
              </a:rPr>
              <a:t> </a:t>
            </a:r>
            <a:r>
              <a:rPr lang="ru-RU" sz="2300" b="1" dirty="0">
                <a:solidFill>
                  <a:srgbClr val="595959"/>
                </a:solidFill>
                <a:latin typeface="Calibri"/>
              </a:rPr>
              <a:t>Просто отправьте нам письмо со своими контактными данными, и мы свяжемся с вами!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133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436920" y="5375520"/>
            <a:ext cx="1069920" cy="1052640"/>
          </a:xfrm>
          <a:prstGeom prst="rect">
            <a:avLst/>
          </a:prstGeom>
          <a:ln>
            <a:noFill/>
          </a:ln>
        </p:spPr>
      </p:pic>
      <p:pic>
        <p:nvPicPr>
          <p:cNvPr id="134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4673520" y="5416200"/>
            <a:ext cx="2871000" cy="971640"/>
          </a:xfrm>
          <a:prstGeom prst="rect">
            <a:avLst/>
          </a:prstGeom>
          <a:ln>
            <a:noFill/>
          </a:ln>
        </p:spPr>
      </p:pic>
      <p:pic>
        <p:nvPicPr>
          <p:cNvPr id="135" name="Рисунок 6"/>
          <p:cNvPicPr/>
          <p:nvPr/>
        </p:nvPicPr>
        <p:blipFill>
          <a:blip r:embed="rId5"/>
          <a:stretch>
            <a:fillRect/>
          </a:stretch>
        </p:blipFill>
        <p:spPr>
          <a:xfrm>
            <a:off x="7711200" y="5180760"/>
            <a:ext cx="1460160" cy="1207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79131" y="1123920"/>
            <a:ext cx="3749469" cy="46008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b="1" dirty="0" err="1">
                <a:solidFill>
                  <a:srgbClr val="3F3F3F"/>
                </a:solidFill>
                <a:latin typeface="Calibri"/>
              </a:rPr>
              <a:t>Как</a:t>
            </a:r>
            <a:r>
              <a:rPr lang="en-US" sz="3600" b="1" dirty="0">
                <a:solidFill>
                  <a:srgbClr val="3F3F3F"/>
                </a:solidFill>
                <a:latin typeface="Calibri"/>
              </a:rPr>
              <a:t> </a:t>
            </a:r>
            <a:r>
              <a:rPr lang="en-US" sz="3600" b="1" dirty="0" err="1">
                <a:solidFill>
                  <a:srgbClr val="3F3F3F"/>
                </a:solidFill>
                <a:latin typeface="Calibri"/>
              </a:rPr>
              <a:t>записаться</a:t>
            </a:r>
            <a:r>
              <a:rPr lang="en-US" sz="3600" b="1" dirty="0">
                <a:solidFill>
                  <a:srgbClr val="3F3F3F"/>
                </a:solidFill>
                <a:latin typeface="Calibri"/>
              </a:rPr>
              <a:t> </a:t>
            </a:r>
            <a:endParaRPr lang="en-US" sz="3600" b="1" dirty="0" smtClean="0">
              <a:solidFill>
                <a:srgbClr val="3F3F3F"/>
              </a:solidFill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sz="3600" b="1" dirty="0" err="1" smtClean="0">
                <a:solidFill>
                  <a:srgbClr val="3F3F3F"/>
                </a:solidFill>
                <a:latin typeface="Calibri"/>
              </a:rPr>
              <a:t>на</a:t>
            </a:r>
            <a:r>
              <a:rPr lang="ru-RU" sz="3600" b="1" dirty="0" smtClean="0">
                <a:solidFill>
                  <a:srgbClr val="3F3F3F"/>
                </a:solidFill>
                <a:latin typeface="Calibri"/>
              </a:rPr>
              <a:t> </a:t>
            </a:r>
            <a:r>
              <a:rPr lang="en-US" sz="3600" b="1" dirty="0" smtClean="0">
                <a:solidFill>
                  <a:srgbClr val="3F3F3F"/>
                </a:solidFill>
                <a:latin typeface="Calibri"/>
              </a:rPr>
              <a:t>Online</a:t>
            </a:r>
          </a:p>
          <a:p>
            <a:pPr>
              <a:lnSpc>
                <a:spcPct val="90000"/>
              </a:lnSpc>
            </a:pPr>
            <a:r>
              <a:rPr lang="en-US" sz="3600" b="1" dirty="0" err="1" smtClean="0">
                <a:solidFill>
                  <a:srgbClr val="3F3F3F"/>
                </a:solidFill>
                <a:latin typeface="Calibri"/>
              </a:rPr>
              <a:t>первичный</a:t>
            </a:r>
            <a:r>
              <a:rPr lang="en-US" sz="3600" b="1" dirty="0" smtClean="0">
                <a:solidFill>
                  <a:srgbClr val="3F3F3F"/>
                </a:solidFill>
                <a:latin typeface="Calibri"/>
              </a:rPr>
              <a:t> </a:t>
            </a:r>
            <a:r>
              <a:rPr lang="en-US" sz="3600" b="1" dirty="0" err="1">
                <a:solidFill>
                  <a:srgbClr val="3F3F3F"/>
                </a:solidFill>
                <a:latin typeface="Calibri"/>
              </a:rPr>
              <a:t>прием</a:t>
            </a:r>
            <a:r>
              <a:rPr lang="en-US" sz="3600" b="1" dirty="0">
                <a:solidFill>
                  <a:srgbClr val="3F3F3F"/>
                </a:solidFill>
                <a:latin typeface="Calibri"/>
              </a:rPr>
              <a:t> в </a:t>
            </a:r>
            <a:endParaRPr lang="en-US" sz="3600" b="1" dirty="0" smtClean="0">
              <a:solidFill>
                <a:srgbClr val="3F3F3F"/>
              </a:solidFill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sz="3600" b="1" dirty="0" err="1" smtClean="0">
                <a:solidFill>
                  <a:srgbClr val="3F3F3F"/>
                </a:solidFill>
                <a:latin typeface="Calibri"/>
              </a:rPr>
              <a:t>службу</a:t>
            </a:r>
            <a:r>
              <a:rPr lang="en-US" sz="3600" b="1" dirty="0" smtClean="0">
                <a:solidFill>
                  <a:srgbClr val="3F3F3F"/>
                </a:solidFill>
                <a:latin typeface="Calibri"/>
              </a:rPr>
              <a:t> </a:t>
            </a:r>
            <a:r>
              <a:rPr lang="en-US" sz="3600" b="1" dirty="0" err="1">
                <a:solidFill>
                  <a:srgbClr val="3F3F3F"/>
                </a:solidFill>
                <a:latin typeface="Calibri"/>
              </a:rPr>
              <a:t>ранней</a:t>
            </a:r>
            <a:r>
              <a:rPr lang="en-US" sz="3600" b="1" dirty="0">
                <a:solidFill>
                  <a:srgbClr val="3F3F3F"/>
                </a:solidFill>
                <a:latin typeface="Calibri"/>
              </a:rPr>
              <a:t> </a:t>
            </a:r>
            <a:r>
              <a:rPr lang="en-US" sz="3600" b="1" dirty="0" err="1">
                <a:solidFill>
                  <a:srgbClr val="3F3F3F"/>
                </a:solidFill>
                <a:latin typeface="Calibri"/>
              </a:rPr>
              <a:t>помощи</a:t>
            </a:r>
            <a:r>
              <a:rPr lang="en-US" sz="3600" b="1" dirty="0">
                <a:solidFill>
                  <a:srgbClr val="3F3F3F"/>
                </a:solidFill>
                <a:latin typeface="Calibri"/>
              </a:rPr>
              <a:t>?</a:t>
            </a:r>
            <a:endParaRPr dirty="0"/>
          </a:p>
        </p:txBody>
      </p:sp>
      <p:sp>
        <p:nvSpPr>
          <p:cNvPr id="137" name="TextShape 2"/>
          <p:cNvSpPr txBox="1"/>
          <p:nvPr/>
        </p:nvSpPr>
        <p:spPr>
          <a:xfrm>
            <a:off x="3869280" y="803520"/>
            <a:ext cx="7314840" cy="51807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400" dirty="0" err="1">
                <a:solidFill>
                  <a:srgbClr val="595959"/>
                </a:solidFill>
                <a:latin typeface="Calibri"/>
              </a:rPr>
              <a:t>Написать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на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электронную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alibri"/>
              </a:rPr>
              <a:t>почту</a:t>
            </a:r>
            <a:r>
              <a:rPr lang="ru-RU" sz="2400" dirty="0" smtClean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Calibri"/>
              </a:rPr>
              <a:t>krasclp@mail.ru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: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400" dirty="0">
                <a:solidFill>
                  <a:srgbClr val="595959"/>
                </a:solidFill>
                <a:latin typeface="Calibri"/>
              </a:rPr>
              <a:t>ФИО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родителей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;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400" dirty="0">
                <a:solidFill>
                  <a:srgbClr val="595959"/>
                </a:solidFill>
                <a:latin typeface="Calibri"/>
              </a:rPr>
              <a:t>ФИО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ребенка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;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400" dirty="0" err="1">
                <a:solidFill>
                  <a:srgbClr val="595959"/>
                </a:solidFill>
                <a:latin typeface="Calibri"/>
              </a:rPr>
              <a:t>Возраст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ребенка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;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400" dirty="0" err="1">
                <a:solidFill>
                  <a:srgbClr val="595959"/>
                </a:solidFill>
                <a:latin typeface="Calibri"/>
              </a:rPr>
              <a:t>Ваш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запрос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/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вопросы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/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тревоги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,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почему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Вы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решили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обратиться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в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службу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ранней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помощи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.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400" dirty="0" err="1">
                <a:solidFill>
                  <a:srgbClr val="595959"/>
                </a:solidFill>
                <a:latin typeface="Calibri"/>
              </a:rPr>
              <a:t>Контактный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номер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телефона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 err="1">
                <a:solidFill>
                  <a:srgbClr val="595959"/>
                </a:solidFill>
                <a:latin typeface="Calibri"/>
              </a:rPr>
              <a:t>Специалист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в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течение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3-х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дней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свяжется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с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Вами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и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назначит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удобное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время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и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способ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онлайн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400" dirty="0" err="1">
                <a:solidFill>
                  <a:srgbClr val="595959"/>
                </a:solidFill>
                <a:latin typeface="Calibri"/>
              </a:rPr>
              <a:t>консультации</a:t>
            </a:r>
            <a:r>
              <a:rPr lang="en-US" sz="2400" dirty="0">
                <a:solidFill>
                  <a:srgbClr val="595959"/>
                </a:solidFill>
                <a:latin typeface="Calibri"/>
              </a:rPr>
              <a:t>.</a:t>
            </a:r>
            <a:endParaRPr dirty="0"/>
          </a:p>
        </p:txBody>
      </p:sp>
      <p:sp>
        <p:nvSpPr>
          <p:cNvPr id="138" name="CustomShape 3"/>
          <p:cNvSpPr/>
          <p:nvPr/>
        </p:nvSpPr>
        <p:spPr>
          <a:xfrm>
            <a:off x="3528000" y="2016000"/>
            <a:ext cx="363600" cy="360000"/>
          </a:xfrm>
          <a:prstGeom prst="ellipse">
            <a:avLst/>
          </a:prstGeom>
          <a:solidFill>
            <a:srgbClr val="B2E3ED"/>
          </a:solidFill>
          <a:ln w="10800">
            <a:solidFill>
              <a:srgbClr val="83A7AF"/>
            </a:solidFill>
            <a:round/>
          </a:ln>
        </p:spPr>
      </p:sp>
      <p:sp>
        <p:nvSpPr>
          <p:cNvPr id="139" name="CustomShape 4"/>
          <p:cNvSpPr/>
          <p:nvPr/>
        </p:nvSpPr>
        <p:spPr>
          <a:xfrm>
            <a:off x="3522960" y="4475160"/>
            <a:ext cx="363600" cy="360000"/>
          </a:xfrm>
          <a:prstGeom prst="ellipse">
            <a:avLst/>
          </a:prstGeom>
          <a:solidFill>
            <a:srgbClr val="B2E3ED"/>
          </a:solidFill>
          <a:ln w="10800">
            <a:solidFill>
              <a:srgbClr val="83A7AF"/>
            </a:solidFill>
            <a:round/>
          </a:ln>
        </p:spPr>
      </p:sp>
      <p:sp>
        <p:nvSpPr>
          <p:cNvPr id="140" name="CustomShape 5"/>
          <p:cNvSpPr/>
          <p:nvPr/>
        </p:nvSpPr>
        <p:spPr>
          <a:xfrm>
            <a:off x="3600000" y="1939320"/>
            <a:ext cx="24804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</a:rPr>
              <a:t>1</a:t>
            </a:r>
            <a:endParaRPr/>
          </a:p>
        </p:txBody>
      </p:sp>
      <p:sp>
        <p:nvSpPr>
          <p:cNvPr id="141" name="CustomShape 6"/>
          <p:cNvSpPr/>
          <p:nvPr/>
        </p:nvSpPr>
        <p:spPr>
          <a:xfrm>
            <a:off x="3580560" y="4475160"/>
            <a:ext cx="24804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</a:rPr>
              <a:t>2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253080" y="1123920"/>
            <a:ext cx="3061620" cy="46008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FF0000"/>
                </a:solidFill>
                <a:latin typeface="Calibri"/>
              </a:rPr>
              <a:t>!</a:t>
            </a:r>
            <a:r>
              <a:rPr lang="en-US" sz="3600" dirty="0" err="1">
                <a:solidFill>
                  <a:srgbClr val="FF0000"/>
                </a:solidFill>
                <a:latin typeface="Calibri"/>
              </a:rPr>
              <a:t>Важно</a:t>
            </a:r>
            <a:r>
              <a:rPr lang="en-US" sz="36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alibri"/>
              </a:rPr>
              <a:t>для</a:t>
            </a:r>
            <a:r>
              <a:rPr lang="en-US" sz="36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alibri"/>
              </a:rPr>
              <a:t>проведения</a:t>
            </a:r>
            <a:r>
              <a:rPr lang="en-US" sz="36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alibri"/>
              </a:rPr>
              <a:t>консультации</a:t>
            </a:r>
            <a:r>
              <a:rPr lang="en-US" sz="3600" dirty="0">
                <a:solidFill>
                  <a:srgbClr val="FF0000"/>
                </a:solidFill>
                <a:latin typeface="Calibri"/>
              </a:rPr>
              <a:t>!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3701562" y="764931"/>
            <a:ext cx="8046678" cy="3917229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  <a:buFont typeface="Wingdings 2" charset="2"/>
              <a:buChar char=""/>
            </a:pPr>
            <a:r>
              <a:rPr lang="ru-RU" sz="2800" dirty="0" smtClean="0">
                <a:solidFill>
                  <a:srgbClr val="595959"/>
                </a:solidFill>
                <a:latin typeface="Calibri"/>
              </a:rPr>
              <a:t> </a:t>
            </a:r>
            <a:r>
              <a:rPr lang="ru-RU" sz="2800" dirty="0">
                <a:solidFill>
                  <a:srgbClr val="595959"/>
                </a:solidFill>
                <a:latin typeface="Calibri"/>
              </a:rPr>
              <a:t>Д</a:t>
            </a:r>
            <a:r>
              <a:rPr lang="en-US" sz="2800" dirty="0" err="1" smtClean="0">
                <a:solidFill>
                  <a:srgbClr val="595959"/>
                </a:solidFill>
                <a:latin typeface="Calibri"/>
              </a:rPr>
              <a:t>олжен</a:t>
            </a:r>
            <a:r>
              <a:rPr lang="en-US" sz="2800" dirty="0" smtClean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800" dirty="0" err="1">
                <a:solidFill>
                  <a:srgbClr val="595959"/>
                </a:solidFill>
                <a:latin typeface="Calibri"/>
              </a:rPr>
              <a:t>быть</a:t>
            </a:r>
            <a:r>
              <a:rPr lang="en-US" sz="28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800" dirty="0" err="1">
                <a:solidFill>
                  <a:srgbClr val="595959"/>
                </a:solidFill>
                <a:latin typeface="Calibri"/>
              </a:rPr>
              <a:t>выход</a:t>
            </a:r>
            <a:r>
              <a:rPr lang="en-US" sz="2800" dirty="0">
                <a:solidFill>
                  <a:srgbClr val="595959"/>
                </a:solidFill>
                <a:latin typeface="Calibri"/>
              </a:rPr>
              <a:t> в </a:t>
            </a:r>
            <a:r>
              <a:rPr lang="en-US" sz="2800" dirty="0" err="1">
                <a:solidFill>
                  <a:srgbClr val="595959"/>
                </a:solidFill>
                <a:latin typeface="Calibri"/>
              </a:rPr>
              <a:t>интернет</a:t>
            </a:r>
            <a:r>
              <a:rPr lang="en-US" sz="28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800" dirty="0" err="1">
                <a:solidFill>
                  <a:srgbClr val="595959"/>
                </a:solidFill>
                <a:latin typeface="Calibri"/>
              </a:rPr>
              <a:t>через</a:t>
            </a:r>
            <a:r>
              <a:rPr lang="en-US" sz="28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800" dirty="0" err="1" smtClean="0">
                <a:solidFill>
                  <a:srgbClr val="595959"/>
                </a:solidFill>
                <a:latin typeface="Calibri"/>
              </a:rPr>
              <a:t>платформы</a:t>
            </a:r>
            <a:r>
              <a:rPr lang="ru-RU" sz="2800" dirty="0" smtClean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800" dirty="0" smtClean="0">
                <a:solidFill>
                  <a:srgbClr val="595959"/>
                </a:solidFill>
                <a:latin typeface="Calibri"/>
              </a:rPr>
              <a:t>Skype</a:t>
            </a:r>
            <a:r>
              <a:rPr lang="ru-RU" sz="2800" dirty="0" smtClean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800" dirty="0" err="1" smtClean="0">
                <a:solidFill>
                  <a:srgbClr val="595959"/>
                </a:solidFill>
                <a:latin typeface="Calibri"/>
              </a:rPr>
              <a:t>или</a:t>
            </a:r>
            <a:r>
              <a:rPr lang="ru-RU" sz="2800" dirty="0" smtClean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800" dirty="0" smtClean="0">
                <a:solidFill>
                  <a:srgbClr val="595959"/>
                </a:solidFill>
                <a:latin typeface="Calibri"/>
              </a:rPr>
              <a:t>Zoom</a:t>
            </a:r>
            <a:r>
              <a:rPr lang="en-US" sz="2800" dirty="0">
                <a:solidFill>
                  <a:srgbClr val="595959"/>
                </a:solidFill>
                <a:latin typeface="Calibri"/>
              </a:rPr>
              <a:t>.</a:t>
            </a:r>
            <a:endParaRPr dirty="0"/>
          </a:p>
          <a:p>
            <a:pPr lvl="2">
              <a:lnSpc>
                <a:spcPct val="90000"/>
              </a:lnSpc>
              <a:buFont typeface="Wingdings 2" charset="2"/>
              <a:buChar char=""/>
            </a:pPr>
            <a:r>
              <a:rPr lang="en-US" sz="2800" dirty="0" err="1">
                <a:solidFill>
                  <a:srgbClr val="595959"/>
                </a:solidFill>
                <a:latin typeface="Calibri"/>
              </a:rPr>
              <a:t>Необходима</a:t>
            </a:r>
            <a:r>
              <a:rPr lang="en-US" sz="28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800" dirty="0" err="1">
                <a:solidFill>
                  <a:srgbClr val="595959"/>
                </a:solidFill>
                <a:latin typeface="Calibri"/>
              </a:rPr>
              <a:t>видео-трансляция</a:t>
            </a:r>
            <a:r>
              <a:rPr lang="en-US" sz="2800" dirty="0">
                <a:solidFill>
                  <a:srgbClr val="595959"/>
                </a:solidFill>
                <a:latin typeface="Calibri"/>
              </a:rPr>
              <a:t>, </a:t>
            </a:r>
            <a:r>
              <a:rPr lang="en-US" sz="2800" dirty="0" err="1">
                <a:solidFill>
                  <a:srgbClr val="595959"/>
                </a:solidFill>
                <a:latin typeface="Calibri"/>
              </a:rPr>
              <a:t>чтобы</a:t>
            </a:r>
            <a:r>
              <a:rPr lang="en-US" sz="28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800" dirty="0" err="1">
                <a:solidFill>
                  <a:srgbClr val="595959"/>
                </a:solidFill>
                <a:latin typeface="Calibri"/>
              </a:rPr>
              <a:t>специалисты</a:t>
            </a:r>
            <a:r>
              <a:rPr lang="en-US" sz="28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800" dirty="0" err="1">
                <a:solidFill>
                  <a:srgbClr val="595959"/>
                </a:solidFill>
                <a:latin typeface="Calibri"/>
              </a:rPr>
              <a:t>могли</a:t>
            </a:r>
            <a:r>
              <a:rPr lang="en-US" sz="28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800" dirty="0" err="1">
                <a:solidFill>
                  <a:srgbClr val="595959"/>
                </a:solidFill>
                <a:latin typeface="Calibri"/>
              </a:rPr>
              <a:t>увидеть</a:t>
            </a:r>
            <a:r>
              <a:rPr lang="en-US" sz="28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800" dirty="0" err="1">
                <a:solidFill>
                  <a:srgbClr val="595959"/>
                </a:solidFill>
                <a:latin typeface="Calibri"/>
              </a:rPr>
              <a:t>малыша</a:t>
            </a:r>
            <a:r>
              <a:rPr lang="en-US" sz="2800" dirty="0">
                <a:solidFill>
                  <a:srgbClr val="595959"/>
                </a:solidFill>
                <a:latin typeface="Calibri"/>
              </a:rPr>
              <a:t>, и </a:t>
            </a:r>
            <a:r>
              <a:rPr lang="en-US" sz="2800" dirty="0" err="1">
                <a:solidFill>
                  <a:srgbClr val="595959"/>
                </a:solidFill>
                <a:latin typeface="Calibri"/>
              </a:rPr>
              <a:t>обсудить</a:t>
            </a:r>
            <a:r>
              <a:rPr lang="en-US" sz="2800" dirty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800" dirty="0" smtClean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800" dirty="0" err="1" smtClean="0">
                <a:solidFill>
                  <a:srgbClr val="595959"/>
                </a:solidFill>
                <a:latin typeface="Calibri"/>
              </a:rPr>
              <a:t>волнующие</a:t>
            </a:r>
            <a:r>
              <a:rPr lang="en-US" sz="2800" dirty="0" smtClean="0">
                <a:solidFill>
                  <a:srgbClr val="595959"/>
                </a:solidFill>
                <a:latin typeface="Calibri"/>
              </a:rPr>
              <a:t> </a:t>
            </a:r>
            <a:r>
              <a:rPr lang="en-US" sz="2800" dirty="0" err="1">
                <a:solidFill>
                  <a:srgbClr val="595959"/>
                </a:solidFill>
                <a:latin typeface="Calibri"/>
              </a:rPr>
              <a:t>вопросы</a:t>
            </a:r>
            <a:r>
              <a:rPr lang="en-US" sz="2800" dirty="0">
                <a:solidFill>
                  <a:srgbClr val="595959"/>
                </a:solidFill>
                <a:latin typeface="Calibri"/>
              </a:rPr>
              <a:t>.</a:t>
            </a:r>
            <a:endParaRPr dirty="0"/>
          </a:p>
        </p:txBody>
      </p:sp>
      <p:pic>
        <p:nvPicPr>
          <p:cNvPr id="14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428520" y="4128480"/>
            <a:ext cx="2437920" cy="202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Дополнительная </a:t>
            </a:r>
            <a:br>
              <a:rPr lang="ru-RU" sz="2800" dirty="0" smtClean="0"/>
            </a:br>
            <a:r>
              <a:rPr lang="ru-RU" sz="2800" dirty="0" smtClean="0"/>
              <a:t>информация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ru-RU" sz="3200" dirty="0" smtClean="0"/>
              <a:t>Телефон кабинета </a:t>
            </a:r>
            <a:r>
              <a:rPr lang="ru-RU" sz="3200" dirty="0" err="1" smtClean="0"/>
              <a:t>катамнеза</a:t>
            </a:r>
            <a:r>
              <a:rPr lang="ru-RU" sz="3200" dirty="0" smtClean="0"/>
              <a:t>: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8(391)222-02-85 (с 9 до 15 часов)</a:t>
            </a:r>
          </a:p>
          <a:p>
            <a:r>
              <a:rPr lang="ru-RU" sz="3200" dirty="0" smtClean="0"/>
              <a:t>Данная информация размещена </a:t>
            </a:r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на </a:t>
            </a:r>
            <a:r>
              <a:rPr lang="ru-RU" sz="3200" dirty="0" smtClean="0">
                <a:solidFill>
                  <a:srgbClr val="FF0000"/>
                </a:solidFill>
              </a:rPr>
              <a:t>сайте КККЦОМД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3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301</Words>
  <Application>Microsoft Office PowerPoint</Application>
  <PresentationFormat>Широкоэкранный</PresentationFormat>
  <Paragraphs>40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DejaVu Sans</vt:lpstr>
      <vt:lpstr>StarSymbol</vt:lpstr>
      <vt:lpstr>Wingdings</vt:lpstr>
      <vt:lpstr>Wingdings 2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Дополнительная  информация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modified xsi:type="dcterms:W3CDTF">2020-05-27T04:19:36Z</dcterms:modified>
</cp:coreProperties>
</file>